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5"/>
  </p:notesMasterIdLst>
  <p:sldIdLst>
    <p:sldId id="412" r:id="rId3"/>
    <p:sldId id="413" r:id="rId4"/>
  </p:sldIdLst>
  <p:sldSz cx="9144000" cy="6858000" type="screen4x3"/>
  <p:notesSz cx="6858000" cy="9144000"/>
  <p:defaultTextStyle>
    <a:defPPr>
      <a:defRPr lang="zh-CN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F0CB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66" d="100"/>
          <a:sy n="66" d="100"/>
        </p:scale>
        <p:origin x="-1506" y="-102"/>
      </p:cViewPr>
      <p:guideLst>
        <p:guide orient="horz" pos="2202"/>
        <p:guide pos="295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7" Type="http://schemas.openxmlformats.org/officeDocument/2006/relationships/viewProps" Target="viewProps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media/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buFont typeface="Arial" panose="020B0604020202020204" pitchFamily="34" charset="0"/>
              <a:buNone/>
              <a:defRPr sz="1200">
                <a:latin typeface="Arial" panose="020B0604020202020204" pitchFamily="34" charset="0"/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buFont typeface="Arial" panose="020B0604020202020204" pitchFamily="34" charset="0"/>
              <a:buNone/>
              <a:defRPr sz="1200">
                <a:latin typeface="Arial" panose="020B0604020202020204" pitchFamily="34" charset="0"/>
              </a:defRPr>
            </a:lvl1pPr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fld id="{956B8FE3-9806-4156-BB2A-E042B922D492}" type="datetimeFigureOut">
              <a:rPr kumimoji="0" lang="zh-CN" altLang="en-US" sz="1200" b="0" i="0" u="none" strike="noStrike" kern="1200" cap="none" spc="0" normalizeH="0" baseline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单击此处编辑母版文本样式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第二级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914400" marR="0" lvl="2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第三级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371600" marR="0" lvl="3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第四级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828800" marR="0" lvl="4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第五级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buFont typeface="Arial" panose="020B0604020202020204" pitchFamily="34" charset="0"/>
              <a:buNone/>
              <a:defRPr sz="1200">
                <a:latin typeface="Arial" panose="020B0604020202020204" pitchFamily="34" charset="0"/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/>
          <a:p>
            <a:pPr lvl="0" algn="r" eaLnBrk="1" hangingPunct="1">
              <a:buNone/>
            </a:pPr>
            <a:fld id="{9A0DB2DC-4C9A-4742-B13C-FB6460FD3503}" type="slidenum">
              <a:rPr lang="zh-CN" altLang="en-US" sz="1200" dirty="0"/>
            </a:fld>
            <a:endParaRPr lang="zh-CN" altLang="en-US" sz="1200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noProof="1" smtClean="0"/>
              <a:t>单击此处编辑母版副标题样式</a:t>
            </a:r>
            <a:endParaRPr lang="zh-CN" altLang="en-US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标题和表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表格占位符 2"/>
          <p:cNvSpPr>
            <a:spLocks noGrp="1"/>
          </p:cNvSpPr>
          <p:nvPr>
            <p:ph type="tbl" idx="1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  <p:transition>
    <p:fad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3" Type="http://schemas.openxmlformats.org/officeDocument/2006/relationships/theme" Target="../theme/theme1.xml"/><Relationship Id="rId12" Type="http://schemas.openxmlformats.org/officeDocument/2006/relationships/slideLayout" Target="../slideLayouts/slideLayout12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1027" name="文本占位符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  <a:latin typeface="Calibri" panose="020F0502020204030204" pitchFamily="34" charset="0"/>
              </a:defRPr>
            </a:lvl1pPr>
          </a:lstStyle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5" name="Rectangle 8"/>
          <p:cNvSpPr>
            <a:spLocks noGrp="1"/>
          </p:cNvSpPr>
          <p:nvPr/>
        </p:nvSpPr>
        <p:spPr>
          <a:xfrm>
            <a:off x="230505" y="177165"/>
            <a:ext cx="3578225" cy="58674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lIns="91440" tIns="45720" rIns="91440" bIns="45720" anchor="ctr"/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algn="l"/>
            <a:r>
              <a:rPr lang="en-US" altLang="zh-CN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ebuchet MS" panose="020B0603020202020204" pitchFamily="34" charset="0"/>
                <a:ea typeface="隶书" pitchFamily="49" charset="-122"/>
                <a:sym typeface="+mn-ea"/>
              </a:rPr>
              <a:t>4.6.3  </a:t>
            </a:r>
            <a:r>
              <a:rPr lang="zh-CN" altLang="en-US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ebuchet MS" panose="020B0603020202020204" pitchFamily="34" charset="0"/>
                <a:ea typeface="隶书" pitchFamily="49" charset="-122"/>
                <a:sym typeface="+mn-ea"/>
              </a:rPr>
              <a:t>更换机油</a:t>
            </a:r>
            <a:endParaRPr lang="zh-CN" altLang="en-US" sz="2400" b="1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rebuchet MS" panose="020B0603020202020204" pitchFamily="34" charset="0"/>
              <a:ea typeface="隶书" pitchFamily="49" charset="-122"/>
              <a:sym typeface="+mn-ea"/>
            </a:endParaRPr>
          </a:p>
        </p:txBody>
      </p:sp>
      <p:sp>
        <p:nvSpPr>
          <p:cNvPr id="100" name="文本框 99"/>
          <p:cNvSpPr txBox="1"/>
          <p:nvPr/>
        </p:nvSpPr>
        <p:spPr>
          <a:xfrm>
            <a:off x="345440" y="1332230"/>
            <a:ext cx="4713605" cy="64516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p>
            <a:r>
              <a:rPr lang="zh-CN" altLang="en-US" sz="1800" b="1" kern="0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  <a:ea typeface="楷体_GB2312" pitchFamily="49" charset="-122"/>
                <a:cs typeface="+mj-cs"/>
              </a:rPr>
              <a:t>机油:4L，机油滤清器，放油螺栓及垫片，抹布，三件套，废机油收集器，翼子板布等。</a:t>
            </a:r>
            <a:endParaRPr lang="zh-CN" altLang="en-US" sz="1800" b="1" kern="0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  <a:ea typeface="楷体_GB2312" pitchFamily="49" charset="-122"/>
              <a:cs typeface="+mj-cs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345440" y="763905"/>
            <a:ext cx="4161790" cy="460375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p>
            <a:r>
              <a:rPr lang="zh-CN" altLang="en-US" sz="2400" b="1" dirty="0">
                <a:solidFill>
                  <a:srgbClr val="3333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楷体_GB2312" pitchFamily="49" charset="-122"/>
                <a:sym typeface="+mn-ea"/>
              </a:rPr>
              <a:t>所需要的专用工具和维修设备</a:t>
            </a:r>
            <a:endParaRPr lang="zh-CN" altLang="en-US" sz="2400" b="1" dirty="0">
              <a:solidFill>
                <a:srgbClr val="3333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anose="02020603050405020304" pitchFamily="18" charset="0"/>
              <a:ea typeface="楷体_GB2312" pitchFamily="49" charset="-122"/>
              <a:sym typeface="+mn-ea"/>
            </a:endParaRPr>
          </a:p>
        </p:txBody>
      </p:sp>
      <p:pic>
        <p:nvPicPr>
          <p:cNvPr id="4" name="图片 3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5625465" y="0"/>
            <a:ext cx="3518535" cy="2313940"/>
          </a:xfrm>
          <a:prstGeom prst="rect">
            <a:avLst/>
          </a:prstGeom>
        </p:spPr>
      </p:pic>
      <p:sp>
        <p:nvSpPr>
          <p:cNvPr id="6" name="文本框 5"/>
          <p:cNvSpPr txBox="1"/>
          <p:nvPr/>
        </p:nvSpPr>
        <p:spPr>
          <a:xfrm>
            <a:off x="230505" y="2313940"/>
            <a:ext cx="8959215" cy="433832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p>
            <a:r>
              <a:rPr lang="en-US" altLang="zh-CN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ebuchet MS" panose="020B0603020202020204" pitchFamily="34" charset="0"/>
                <a:ea typeface="隶书" pitchFamily="49" charset="-122"/>
                <a:cs typeface="+mj-cs"/>
              </a:rPr>
              <a:t>1.</a:t>
            </a:r>
            <a:r>
              <a:rPr lang="zh-CN" altLang="en-US" sz="2000" b="1" dirty="0">
                <a:solidFill>
                  <a:srgbClr val="3333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楷体_GB2312" pitchFamily="49" charset="-122"/>
              </a:rPr>
              <a:t>接收工单，确认车辆信息（车型、发动机型号、任务工单）是否完整。</a:t>
            </a:r>
            <a:endParaRPr lang="zh-CN" altLang="en-US" sz="2000" b="1" dirty="0">
              <a:solidFill>
                <a:srgbClr val="3333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anose="02020603050405020304" pitchFamily="18" charset="0"/>
              <a:ea typeface="楷体_GB2312" pitchFamily="49" charset="-122"/>
            </a:endParaRPr>
          </a:p>
          <a:p>
            <a:r>
              <a:rPr lang="en-US" altLang="zh-CN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ebuchet MS" panose="020B0603020202020204" pitchFamily="34" charset="0"/>
                <a:ea typeface="隶书" pitchFamily="49" charset="-122"/>
                <a:cs typeface="+mj-cs"/>
              </a:rPr>
              <a:t>2.</a:t>
            </a:r>
            <a:r>
              <a:rPr lang="zh-CN" altLang="en-US" sz="2000" b="1" dirty="0">
                <a:solidFill>
                  <a:srgbClr val="3333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楷体_GB2312" pitchFamily="49" charset="-122"/>
              </a:rPr>
              <a:t>将车辆驶入工位，拉紧驻车制动器，将变速器置于N档或P档。</a:t>
            </a:r>
            <a:endParaRPr lang="zh-CN" altLang="en-US" sz="2000" b="1" dirty="0">
              <a:solidFill>
                <a:srgbClr val="3333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anose="02020603050405020304" pitchFamily="18" charset="0"/>
              <a:ea typeface="楷体_GB2312" pitchFamily="49" charset="-122"/>
            </a:endParaRPr>
          </a:p>
          <a:p>
            <a:r>
              <a:rPr lang="en-US" altLang="zh-CN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ebuchet MS" panose="020B0603020202020204" pitchFamily="34" charset="0"/>
                <a:ea typeface="隶书" pitchFamily="49" charset="-122"/>
                <a:cs typeface="+mj-cs"/>
              </a:rPr>
              <a:t>3.</a:t>
            </a:r>
            <a:r>
              <a:rPr lang="zh-CN" altLang="en-US" sz="2000" b="1" dirty="0">
                <a:solidFill>
                  <a:srgbClr val="3333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楷体_GB2312" pitchFamily="49" charset="-122"/>
              </a:rPr>
              <a:t>安装三件套（座椅套、方向盘套和脚垫）。</a:t>
            </a:r>
            <a:endParaRPr lang="zh-CN" altLang="en-US" sz="2000" b="1" dirty="0">
              <a:solidFill>
                <a:srgbClr val="3333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anose="02020603050405020304" pitchFamily="18" charset="0"/>
              <a:ea typeface="楷体_GB2312" pitchFamily="49" charset="-122"/>
            </a:endParaRPr>
          </a:p>
          <a:p>
            <a:r>
              <a:rPr lang="en-US" altLang="zh-CN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ebuchet MS" panose="020B0603020202020204" pitchFamily="34" charset="0"/>
                <a:ea typeface="隶书" pitchFamily="49" charset="-122"/>
                <a:cs typeface="+mj-cs"/>
              </a:rPr>
              <a:t>4.</a:t>
            </a:r>
            <a:r>
              <a:rPr lang="zh-CN" altLang="en-US" sz="2000" b="1" dirty="0">
                <a:solidFill>
                  <a:srgbClr val="3333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楷体_GB2312" pitchFamily="49" charset="-122"/>
              </a:rPr>
              <a:t>打开发动机机舱盖并支撑好。</a:t>
            </a:r>
            <a:endParaRPr lang="zh-CN" altLang="en-US" sz="2000" b="1" dirty="0">
              <a:solidFill>
                <a:srgbClr val="3333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anose="02020603050405020304" pitchFamily="18" charset="0"/>
              <a:ea typeface="楷体_GB2312" pitchFamily="49" charset="-122"/>
            </a:endParaRPr>
          </a:p>
          <a:p>
            <a:r>
              <a:rPr lang="en-US" altLang="zh-CN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ebuchet MS" panose="020B0603020202020204" pitchFamily="34" charset="0"/>
                <a:ea typeface="隶书" pitchFamily="49" charset="-122"/>
                <a:cs typeface="+mj-cs"/>
              </a:rPr>
              <a:t>5.</a:t>
            </a:r>
            <a:r>
              <a:rPr lang="zh-CN" altLang="en-US" sz="2000" b="1" dirty="0">
                <a:solidFill>
                  <a:srgbClr val="3333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楷体_GB2312" pitchFamily="49" charset="-122"/>
              </a:rPr>
              <a:t>安装翼子板罩布和前格栅布。</a:t>
            </a:r>
            <a:endParaRPr lang="zh-CN" altLang="en-US" sz="2000" b="1" dirty="0">
              <a:solidFill>
                <a:srgbClr val="3333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anose="02020603050405020304" pitchFamily="18" charset="0"/>
              <a:ea typeface="楷体_GB2312" pitchFamily="49" charset="-122"/>
            </a:endParaRPr>
          </a:p>
          <a:p>
            <a:r>
              <a:rPr lang="en-US" altLang="zh-CN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ebuchet MS" panose="020B0603020202020204" pitchFamily="34" charset="0"/>
                <a:ea typeface="隶书" pitchFamily="49" charset="-122"/>
                <a:cs typeface="+mj-cs"/>
              </a:rPr>
              <a:t>6.</a:t>
            </a:r>
            <a:r>
              <a:rPr lang="zh-CN" altLang="en-US" sz="2000" b="1" dirty="0">
                <a:solidFill>
                  <a:srgbClr val="3333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楷体_GB2312" pitchFamily="49" charset="-122"/>
              </a:rPr>
              <a:t>检查泄露。察看气门室罩（气缸）盖垫、加油口、曲轴前油封等出是否漏油。</a:t>
            </a:r>
            <a:endParaRPr lang="zh-CN" altLang="en-US" sz="2000" b="1" dirty="0">
              <a:solidFill>
                <a:srgbClr val="3333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anose="02020603050405020304" pitchFamily="18" charset="0"/>
              <a:ea typeface="楷体_GB2312" pitchFamily="49" charset="-122"/>
            </a:endParaRPr>
          </a:p>
          <a:p>
            <a:r>
              <a:rPr lang="en-US" altLang="zh-CN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ebuchet MS" panose="020B0603020202020204" pitchFamily="34" charset="0"/>
                <a:ea typeface="隶书" pitchFamily="49" charset="-122"/>
                <a:cs typeface="+mj-cs"/>
              </a:rPr>
              <a:t>7.</a:t>
            </a:r>
            <a:r>
              <a:rPr lang="zh-CN" altLang="en-US" sz="2000" b="1" dirty="0">
                <a:solidFill>
                  <a:srgbClr val="3333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楷体_GB2312" pitchFamily="49" charset="-122"/>
              </a:rPr>
              <a:t>用抹布擦净加油塞周围的油渍、尘土等杂质，并打开机油加注孔盖。</a:t>
            </a:r>
            <a:endParaRPr lang="zh-CN" altLang="en-US" sz="2000" b="1" dirty="0">
              <a:solidFill>
                <a:srgbClr val="3333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anose="02020603050405020304" pitchFamily="18" charset="0"/>
              <a:ea typeface="楷体_GB2312" pitchFamily="49" charset="-122"/>
            </a:endParaRPr>
          </a:p>
          <a:p>
            <a:r>
              <a:rPr lang="en-US" altLang="zh-CN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ebuchet MS" panose="020B0603020202020204" pitchFamily="34" charset="0"/>
                <a:ea typeface="隶书" pitchFamily="49" charset="-122"/>
                <a:cs typeface="+mj-cs"/>
              </a:rPr>
              <a:t>8.</a:t>
            </a:r>
            <a:r>
              <a:rPr lang="zh-CN" altLang="en-US" sz="2000" b="1" dirty="0">
                <a:solidFill>
                  <a:srgbClr val="3333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楷体_GB2312" pitchFamily="49" charset="-122"/>
              </a:rPr>
              <a:t>检查车辆支撑是否可靠，并将车辆举升到目标高度，并可靠停住。</a:t>
            </a:r>
            <a:endParaRPr lang="zh-CN" altLang="en-US" sz="2000" b="1" dirty="0">
              <a:solidFill>
                <a:srgbClr val="3333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anose="02020603050405020304" pitchFamily="18" charset="0"/>
              <a:ea typeface="楷体_GB2312" pitchFamily="49" charset="-122"/>
            </a:endParaRPr>
          </a:p>
          <a:p>
            <a:r>
              <a:rPr lang="en-US" altLang="zh-CN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ebuchet MS" panose="020B0603020202020204" pitchFamily="34" charset="0"/>
                <a:ea typeface="隶书" pitchFamily="49" charset="-122"/>
                <a:cs typeface="+mj-cs"/>
              </a:rPr>
              <a:t>9.</a:t>
            </a:r>
            <a:r>
              <a:rPr lang="zh-CN" altLang="en-US" sz="2000" b="1" dirty="0">
                <a:solidFill>
                  <a:srgbClr val="3333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楷体_GB2312" pitchFamily="49" charset="-122"/>
              </a:rPr>
              <a:t>排放机油。（1）将机油收集装置置于发动机油底壳放油螺栓正下方。（2）用专用扳手拧松放油螺栓，排放机油。（3）当油底壳排放孔不在滴油时，用手旋入新的放油螺栓和垫片，用扭力扳手按规定力矩拧紧。（4）用抹布擦净放油螺栓和油底壳上的油迹。</a:t>
            </a:r>
            <a:endParaRPr lang="zh-CN" altLang="en-US" sz="2000" b="1" dirty="0">
              <a:solidFill>
                <a:srgbClr val="3333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anose="02020603050405020304" pitchFamily="18" charset="0"/>
              <a:ea typeface="楷体_GB2312" pitchFamily="49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8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7" grpId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100" name="文本框 99"/>
          <p:cNvSpPr txBox="1"/>
          <p:nvPr/>
        </p:nvSpPr>
        <p:spPr>
          <a:xfrm>
            <a:off x="128905" y="148590"/>
            <a:ext cx="8886190" cy="359981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p>
            <a:r>
              <a:rPr lang="en-US" altLang="zh-CN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ebuchet MS" panose="020B0603020202020204" pitchFamily="34" charset="0"/>
                <a:ea typeface="隶书" pitchFamily="49" charset="-122"/>
                <a:cs typeface="+mj-cs"/>
              </a:rPr>
              <a:t>10.</a:t>
            </a:r>
            <a:r>
              <a:rPr lang="zh-CN" altLang="en-US" sz="2000" b="1" dirty="0">
                <a:solidFill>
                  <a:srgbClr val="3333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楷体_GB2312" pitchFamily="49" charset="-122"/>
              </a:rPr>
              <a:t>更换机油滤清器。（1）用专用扳手拆下机油滤清器，并放入废件手机桶中，清洁滤清器座。（2）在新的滤清器内加注新鲜机油约为其容量的3/4后，在密封圈上均匀涂抹一薄层机油。（3）使用专用扳手安装机油滤清器，按规定扭矩拧紧。（4）用抹布擦净滤清器及其座上的机油。</a:t>
            </a:r>
            <a:endParaRPr lang="zh-CN" altLang="en-US" sz="2000" b="1" dirty="0">
              <a:solidFill>
                <a:srgbClr val="3333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anose="02020603050405020304" pitchFamily="18" charset="0"/>
              <a:ea typeface="楷体_GB2312" pitchFamily="49" charset="-122"/>
            </a:endParaRPr>
          </a:p>
          <a:p>
            <a:r>
              <a:rPr lang="en-US" altLang="zh-CN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ebuchet MS" panose="020B0603020202020204" pitchFamily="34" charset="0"/>
                <a:ea typeface="隶书" pitchFamily="49" charset="-122"/>
                <a:cs typeface="+mj-cs"/>
              </a:rPr>
              <a:t>11.</a:t>
            </a:r>
            <a:r>
              <a:rPr lang="zh-CN" altLang="en-US" sz="2000" b="1" dirty="0">
                <a:solidFill>
                  <a:srgbClr val="3333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楷体_GB2312" pitchFamily="49" charset="-122"/>
              </a:rPr>
              <a:t>加注机油。（1）将车辆平稳的降落到地面，观察车辆是否平稳。（2）加注4L机油，当机油加注到3/4时，停止加注，过2-3分钟，检查机油量是否在规定范围，如果不足，继续加注，一定时机油规定范围内。（3）机油加注完后，盖上机油加注盖，按规定力矩拧紧。</a:t>
            </a:r>
            <a:endParaRPr lang="zh-CN" altLang="en-US" sz="2000" b="1" dirty="0">
              <a:solidFill>
                <a:srgbClr val="3333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anose="02020603050405020304" pitchFamily="18" charset="0"/>
              <a:ea typeface="楷体_GB2312" pitchFamily="49" charset="-122"/>
            </a:endParaRPr>
          </a:p>
          <a:p>
            <a:r>
              <a:rPr lang="en-US" altLang="zh-CN" sz="2400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ebuchet MS" panose="020B0603020202020204" pitchFamily="34" charset="0"/>
                <a:ea typeface="隶书" pitchFamily="49" charset="-122"/>
                <a:cs typeface="+mj-cs"/>
              </a:rPr>
              <a:t>12.</a:t>
            </a:r>
            <a:r>
              <a:rPr lang="zh-CN" altLang="en-US" sz="2000" b="1" dirty="0">
                <a:solidFill>
                  <a:srgbClr val="3333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楷体_GB2312" pitchFamily="49" charset="-122"/>
              </a:rPr>
              <a:t>添加和检漏。（1）启动发动机，使发动机运转3-5min。（2）熄火后再过3-5min，检查机油量是否在规定范围内。（3）将车辆举升到适当高度，检查放油螺栓处、机油滤清器等是否泄漏。如果泄漏，修复后，将车辆平稳降落。</a:t>
            </a:r>
            <a:endParaRPr lang="zh-CN" altLang="en-US" sz="2000" b="1" dirty="0">
              <a:solidFill>
                <a:srgbClr val="3333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anose="02020603050405020304" pitchFamily="18" charset="0"/>
              <a:ea typeface="楷体_GB2312" pitchFamily="49" charset="-122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759</Words>
  <Application>WPS 演示</Application>
  <PresentationFormat>全屏显示(4:3)</PresentationFormat>
  <Paragraphs>20</Paragraphs>
  <Slides>2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2</vt:i4>
      </vt:variant>
    </vt:vector>
  </HeadingPairs>
  <TitlesOfParts>
    <vt:vector size="17" baseType="lpstr">
      <vt:lpstr>Arial</vt:lpstr>
      <vt:lpstr>宋体</vt:lpstr>
      <vt:lpstr>Wingdings</vt:lpstr>
      <vt:lpstr>Calibri</vt:lpstr>
      <vt:lpstr>Trebuchet MS</vt:lpstr>
      <vt:lpstr>隶书</vt:lpstr>
      <vt:lpstr>微软雅黑</vt:lpstr>
      <vt:lpstr>楷体_GB2312</vt:lpstr>
      <vt:lpstr>楷体</vt:lpstr>
      <vt:lpstr>新宋体</vt:lpstr>
      <vt:lpstr>Arial Unicode MS</vt:lpstr>
      <vt:lpstr>BMWTypeRegular</vt:lpstr>
      <vt:lpstr>Segoe Print</vt:lpstr>
      <vt:lpstr>Times New Roman</vt:lpstr>
      <vt:lpstr>Office 主题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jc</dc:creator>
  <cp:lastModifiedBy>范继春</cp:lastModifiedBy>
  <cp:revision>56</cp:revision>
  <dcterms:created xsi:type="dcterms:W3CDTF">2018-09-20T09:45:00Z</dcterms:created>
  <dcterms:modified xsi:type="dcterms:W3CDTF">2020-02-29T01:30:34Z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2052-11.1.0.9440</vt:lpwstr>
  </property>
</Properties>
</file>